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56" r:id="rId3"/>
    <p:sldId id="258" r:id="rId4"/>
    <p:sldId id="294" r:id="rId5"/>
    <p:sldId id="290" r:id="rId6"/>
    <p:sldId id="291" r:id="rId7"/>
    <p:sldId id="282" r:id="rId8"/>
    <p:sldId id="260" r:id="rId9"/>
    <p:sldId id="270" r:id="rId10"/>
    <p:sldId id="276" r:id="rId11"/>
    <p:sldId id="284" r:id="rId12"/>
    <p:sldId id="306" r:id="rId13"/>
    <p:sldId id="265" r:id="rId14"/>
    <p:sldId id="311" r:id="rId15"/>
    <p:sldId id="307" r:id="rId16"/>
    <p:sldId id="305" r:id="rId17"/>
    <p:sldId id="295" r:id="rId18"/>
    <p:sldId id="271" r:id="rId19"/>
    <p:sldId id="273" r:id="rId20"/>
    <p:sldId id="286" r:id="rId21"/>
    <p:sldId id="283" r:id="rId22"/>
    <p:sldId id="275" r:id="rId23"/>
    <p:sldId id="296" r:id="rId24"/>
    <p:sldId id="274" r:id="rId25"/>
    <p:sldId id="297" r:id="rId26"/>
    <p:sldId id="300" r:id="rId27"/>
    <p:sldId id="287" r:id="rId28"/>
    <p:sldId id="272" r:id="rId29"/>
    <p:sldId id="293" r:id="rId30"/>
    <p:sldId id="292" r:id="rId31"/>
    <p:sldId id="288" r:id="rId32"/>
    <p:sldId id="310" r:id="rId33"/>
    <p:sldId id="308" r:id="rId34"/>
    <p:sldId id="304" r:id="rId35"/>
    <p:sldId id="278" r:id="rId36"/>
    <p:sldId id="279" r:id="rId37"/>
    <p:sldId id="280" r:id="rId3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FF40"/>
    <a:srgbClr val="77FF31"/>
    <a:srgbClr val="44FF0F"/>
    <a:srgbClr val="05F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85" autoAdjust="0"/>
    <p:restoredTop sz="89183" autoAdjust="0"/>
  </p:normalViewPr>
  <p:slideViewPr>
    <p:cSldViewPr snapToGrid="0" snapToObjects="1" showGuides="1">
      <p:cViewPr>
        <p:scale>
          <a:sx n="69" d="100"/>
          <a:sy n="69" d="100"/>
        </p:scale>
        <p:origin x="-976" y="-132"/>
      </p:cViewPr>
      <p:guideLst>
        <p:guide orient="horz" pos="1703"/>
        <p:guide pos="2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476" y="-7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B2092C-9CC8-4C36-B3E9-5BA506B9120D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E1DD35-875F-4B86-85B9-063124E6C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17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B8A53-D7BB-4142-B5E3-62034C3F6A3B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3AF9B-4AD0-4481-A5A1-4238A4268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9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Welcome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to the grand opening of the new California Career Café website.</a:t>
            </a:r>
          </a:p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 are delighted to be with you today to introduce you to the site…</a:t>
            </a:r>
          </a:p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where students meet success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77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see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just how the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“Get” sections work, let’s take a look at “Get Started.”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72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the “Get Started” landing page there is an inspirational video and a list of the four lessons that make up this section.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2-minute video…”Five” is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meant to give students some “food for thought.”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4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(Starts automatically. Not connected to the Internet.)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Here’s the video…It’s from a company called Compendium that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designs a variety of inspirational gifts and writes beautiful books.</a:t>
            </a:r>
          </a:p>
          <a:p>
            <a:pPr>
              <a:lnSpc>
                <a:spcPct val="150000"/>
              </a:lnSpc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25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From the landing page, we can click on any of the four lessons. Each of the 39 lessons in the café includes a video, outside link(s) and a student activity. Want to hear IDEO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founder,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Tom Kelley’s, advice? 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83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(Internet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Required for this Video. Click to start.)</a:t>
            </a:r>
            <a:endParaRPr lang="en-US" sz="9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Kelley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suggests students do what they love…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something that people will pay for…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10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(Not Internet Connected.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Will Start Automatically.)</a:t>
            </a:r>
            <a:endParaRPr lang="en-US" sz="9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Kelley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suggests students do what they love…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something that people will pay for…</a:t>
            </a:r>
          </a:p>
          <a:p>
            <a:pPr>
              <a:lnSpc>
                <a:spcPct val="150000"/>
              </a:lnSpc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1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Because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we want students to DO something with the information in each lesson, there is a printable student activity for them to try. This one is in your folder. Take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few minutes to fill in your three circles.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47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tudents are encouraged to keep track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the lessons they complete and the information they gather.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We suggest they keep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Career Action Plan folder and to use this CAP worksheet to check off their lessons. Find your CAP page in your folder and mark off the activity we just completed.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32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Get Started, Get Experience, Get Help, and Get Hired are all organized the same way. But the Get a Pathway is arranged a little differently.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2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Get a Pathway section identifies career opportunities in 15 of California’s growing industries. 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63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Career Café offers a diverse and appealing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menu to help students find their best career direction. Whether students are just starting out, returning Veterans, or making a career change, the Career Café can them get where they want to go.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71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 the Pathway landing page are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links to the 15 Pathway pages. Let’s take a look at the Marketing, Sales and Service sector to give us a better idea of what students will find.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85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is general information about the industry.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There are videos from Who Do U Want 2 B and Road Trip Nation.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There are links to the Department of Labor.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addition, there is a printable student activity. 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46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student activity included in each Pathway is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designed to increase students’ awareness about the variety of jobs in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that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Pathway.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5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There is also a Pathway brochure students can review and print.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hese great industry brochures were developed by the State Center Consortium.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1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get students connected to Professional Associations in each Pathway, they can link to this database.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35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Professional Association database will link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students to organizations that interest them. It will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help students gather information about different Professional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ssociations. And it will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provide them with the contact information they need to make a connection.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21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 some excellent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hot career tips…you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can just click on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the red mug.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04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These tips were developed for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us by Kate Brooks, a career counselor and author. There are 12 topics and each one has 10 tips. Join a Professional Association is just one of the topics.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59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These tips offer practical advice. They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are printable and include “take action” suggestions.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2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café theme was chosen for this site because it is one all our students can relate to. </a:t>
            </a:r>
          </a:p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It helps establish a welcoming feeling as soon as the students arrive at the home page.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01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Back on the menu, Cool Connections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links directly to a growing database of Professional Associations.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98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Connecting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with Professional Associations will help students transition from the classroom to the workplace. They can build their networks, find scholarships, get an internship, choose a mentor and get some great job leads.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108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(Internet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Required for this Video. Click to start.)</a:t>
            </a:r>
            <a:endParaRPr lang="en-US" sz="9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This 1-minute video will give you more information about the value of Professional Associations. </a:t>
            </a:r>
          </a:p>
          <a:p>
            <a:pPr algn="ctr">
              <a:lnSpc>
                <a:spcPct val="150000"/>
              </a:lnSpc>
            </a:pP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55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(Not Internet Connected.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Will Start Automatically.)</a:t>
            </a:r>
            <a:endParaRPr lang="en-US" sz="9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This 1-minute video will give you more information about the value of Professional Associations.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98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This is just one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the activities students will find on the site to help them Reach Out and connect with a Professional Association. This one is also in your folder, so let’s give it a try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928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 think you’ve gotten a good taste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what students will find at the Career Café. It’s the place they can assess their strengths, explore their options and connect with a Professional Association. And best of all, its open 24/7.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99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Now the big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question is how can your college use this site to help your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students?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How can you add it to the great resources you already have for your students? What are your next steps?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808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are so happy you stopped by the Career Café. Here is our contact information so you can reach us. Thanks so much!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06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 help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you get acquainted with the site and all it has to offer, you received a Career Café folder. It has a variety of materials related to the site. As we go through our program, we will introduce you to each section to give you a “taste” of what’s on the Career Café menu.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9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first thing we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want you to see is the Career Café Student Map. This map is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designed to get students to the site.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Side one of this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interactive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student guide gives students information about the site and engages them in a couple of career activities. </a:t>
            </a:r>
          </a:p>
          <a:p>
            <a:pPr>
              <a:lnSpc>
                <a:spcPct val="150000"/>
              </a:lnSpc>
            </a:pPr>
            <a:endParaRPr lang="en-US" sz="900" baseline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There is a career quiz in the upper right hand corner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There is a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Pathways activity,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the bottom left. This exercise helps students link “Pathways”  to real world jobs and people.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21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other side of the Career Café student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map introduces students to Professional Associations and outlines some of the benefits for connecting with one. There are a couple of activities to get students thinking about these organizations and what they have to offer. </a:t>
            </a:r>
          </a:p>
          <a:p>
            <a:pPr>
              <a:lnSpc>
                <a:spcPct val="150000"/>
              </a:lnSpc>
            </a:pPr>
            <a:endParaRPr lang="en-US" sz="900" baseline="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Your college can add their own stickers to these maps to encourage students to come to your campus career center. There is also a QR code so students can quickly access the site.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87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Back on the Home Page of the Career Café, students have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lots of options depending on what they need and want. To give you an overview of the site, let’s take a look at the site map.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7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This site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map is like the table of contents. </a:t>
            </a: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 this map  you can see how the 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site lays out and the names of the 39 lessons students can access.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48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Besides the</a:t>
            </a:r>
            <a:r>
              <a:rPr lang="en-US" sz="9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5 “get” sections, there are some great hot career tips and hundreds of cool connections to Professional Associations. </a:t>
            </a:r>
            <a:endParaRPr lang="en-US" sz="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AF9B-4AD0-4481-A5A1-4238A42689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4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8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9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4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3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0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75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7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2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574D-823F-164C-82F5-02936B234C87}" type="datetimeFigureOut">
              <a:rPr lang="en-US" smtClean="0"/>
              <a:t>2/22/2011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035FB-3A17-E146-957E-B364B2C0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8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://ecorner.stanford.edu/swf/player-ec.swf?config=http://ecorner.stanford.edu/embeded_config.xml?mid=2105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ideo" Target="http://www.youtube-nocookie.com/v/fLCN49dhJt8?fs=1&amp;hl=en_US" TargetMode="Externa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7538" y="1785590"/>
            <a:ext cx="5307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bg1"/>
                </a:solidFill>
                <a:latin typeface="Verdana"/>
                <a:cs typeface="Verdana"/>
              </a:rPr>
              <a:t>Welcome to the</a:t>
            </a:r>
          </a:p>
          <a:p>
            <a:pPr algn="ctr"/>
            <a:r>
              <a:rPr lang="en-US" sz="4200" b="1" dirty="0" smtClean="0">
                <a:solidFill>
                  <a:schemeClr val="bg1"/>
                </a:solidFill>
                <a:latin typeface="Verdana"/>
                <a:cs typeface="Verdana"/>
              </a:rPr>
              <a:t>CA Career Café</a:t>
            </a:r>
            <a:endParaRPr lang="en-US" sz="4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2058" y="3464487"/>
            <a:ext cx="41976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>Presented by</a:t>
            </a:r>
          </a:p>
          <a:p>
            <a:pPr algn="ctr"/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Susan Coleman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>and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Verdana"/>
                <a:cs typeface="Verdana"/>
              </a:rPr>
              <a:t>Rita Jones</a:t>
            </a:r>
            <a:endParaRPr lang="en-US"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55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015" y="3243893"/>
            <a:ext cx="1610223" cy="11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9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e_Five_Book_Video_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692728"/>
            <a:ext cx="8045450" cy="5433436"/>
          </a:xfrm>
        </p:spPr>
      </p:pic>
    </p:spTree>
    <p:extLst>
      <p:ext uri="{BB962C8B-B14F-4D97-AF65-F5344CB8AC3E}">
        <p14:creationId xmlns:p14="http://schemas.microsoft.com/office/powerpoint/2010/main" val="35950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905" y="3508960"/>
            <a:ext cx="1229236" cy="874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905" y="3614787"/>
            <a:ext cx="1229237" cy="1152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905" y="3849977"/>
            <a:ext cx="1229237" cy="10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8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beded_config.xml?mid=2105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0064" y="840509"/>
            <a:ext cx="6929390" cy="5197043"/>
          </a:xfrm>
          <a:prstGeom prst="rect">
            <a:avLst/>
          </a:prstGeom>
          <a:ln cmpd="dbl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80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_What_You_Lov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63" y="932874"/>
            <a:ext cx="8042275" cy="5193290"/>
          </a:xfrm>
        </p:spPr>
      </p:pic>
    </p:spTree>
    <p:extLst>
      <p:ext uri="{BB962C8B-B14F-4D97-AF65-F5344CB8AC3E}">
        <p14:creationId xmlns:p14="http://schemas.microsoft.com/office/powerpoint/2010/main" val="2763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dentify Activ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7" y="0"/>
            <a:ext cx="9508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 Page-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797" y="0"/>
            <a:ext cx="10376370" cy="68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696" y="3243890"/>
            <a:ext cx="4804078" cy="2339591"/>
            <a:chOff x="2153696" y="3243890"/>
            <a:chExt cx="4804078" cy="23395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3696" y="3243890"/>
              <a:ext cx="1685627" cy="11750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2147" y="3243891"/>
              <a:ext cx="1685627" cy="11750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8606" y="4387445"/>
              <a:ext cx="1685627" cy="11750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3663" y="4408438"/>
              <a:ext cx="1685627" cy="117504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767816" y="1100667"/>
            <a:ext cx="5748706" cy="1875896"/>
            <a:chOff x="1767816" y="1100667"/>
            <a:chExt cx="5748706" cy="18758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7816" y="1100667"/>
              <a:ext cx="5748706" cy="18758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125475" y="1533404"/>
              <a:ext cx="5070432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74320">
                <a:lnSpc>
                  <a:spcPts val="2400"/>
                </a:lnSpc>
                <a:buFont typeface="Wingdings" charset="2"/>
                <a:buChar char="§"/>
              </a:pPr>
              <a:r>
                <a:rPr lang="en-US" sz="2400" dirty="0" smtClean="0">
                  <a:latin typeface="Trebuchet MS"/>
                  <a:cs typeface="Trebuchet MS"/>
                </a:rPr>
                <a:t>These 4 “Gets” use same format</a:t>
              </a:r>
            </a:p>
            <a:p>
              <a:pPr marL="285750" indent="-274320">
                <a:lnSpc>
                  <a:spcPts val="2400"/>
                </a:lnSpc>
                <a:buFont typeface="Wingdings" charset="2"/>
                <a:buChar char="§"/>
              </a:pPr>
              <a:endParaRPr lang="en-US" sz="2400" dirty="0" smtClean="0">
                <a:latin typeface="Trebuchet MS"/>
                <a:cs typeface="Trebuchet MS"/>
              </a:endParaRPr>
            </a:p>
            <a:p>
              <a:pPr marL="285750" indent="-274320">
                <a:lnSpc>
                  <a:spcPts val="2400"/>
                </a:lnSpc>
                <a:buFont typeface="Wingdings" charset="2"/>
                <a:buChar char="§"/>
              </a:pPr>
              <a:r>
                <a:rPr lang="en-US" sz="2400" dirty="0" smtClean="0">
                  <a:latin typeface="Trebuchet MS"/>
                  <a:cs typeface="Trebuchet MS"/>
                </a:rPr>
                <a:t>“Get a Pathway” is unique</a:t>
              </a:r>
              <a:endParaRPr lang="en-US" dirty="0">
                <a:latin typeface="Trebuchet MS"/>
                <a:cs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8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433" y="3252211"/>
            <a:ext cx="1685627" cy="11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3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9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595" y="2540000"/>
            <a:ext cx="3198257" cy="3386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595" y="5117632"/>
            <a:ext cx="1928257" cy="4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4" y="4863456"/>
            <a:ext cx="1307629" cy="895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48" y="1030579"/>
            <a:ext cx="4683949" cy="3682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520" y="1459088"/>
            <a:ext cx="2758287" cy="25860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520" y="3822229"/>
            <a:ext cx="2758287" cy="19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thway Activiti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116" y="1198505"/>
            <a:ext cx="3331241" cy="356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4" y="4863456"/>
            <a:ext cx="1307629" cy="895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882" y="4863456"/>
            <a:ext cx="1307629" cy="89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0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thway Broch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459" y="2347618"/>
            <a:ext cx="3884319" cy="32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0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882" y="4863456"/>
            <a:ext cx="1307629" cy="895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206" y="4863456"/>
            <a:ext cx="1307629" cy="89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ktg Sales databa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56" y="-15482"/>
            <a:ext cx="9539112" cy="68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0" y="2662296"/>
            <a:ext cx="2702277" cy="38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9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02" y="3550830"/>
            <a:ext cx="3659481" cy="212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411" y="4459110"/>
            <a:ext cx="2038772" cy="4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t Tips P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388" y="4459102"/>
            <a:ext cx="2977914" cy="1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2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4909" y="1825797"/>
            <a:ext cx="63196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74320">
              <a:buFont typeface="Wingdings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latin typeface="Verdana"/>
                <a:cs typeface="Verdana"/>
              </a:rPr>
              <a:t>Warm &amp; friendly Café environment</a:t>
            </a:r>
          </a:p>
          <a:p>
            <a:pPr marL="457200" indent="-274320">
              <a:buFont typeface="Wingdings" charset="2"/>
              <a:buChar char="§"/>
            </a:pPr>
            <a:endParaRPr lang="en-US" sz="2400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457200" indent="-274320">
              <a:buFont typeface="Wingdings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latin typeface="Verdana"/>
                <a:cs typeface="Verdana"/>
              </a:rPr>
              <a:t>Created to serve all CCC Students</a:t>
            </a:r>
          </a:p>
          <a:p>
            <a:pPr marL="457200" indent="-274320">
              <a:buFont typeface="Wingdings" charset="2"/>
              <a:buChar char="§"/>
            </a:pPr>
            <a:endParaRPr lang="en-US" sz="2400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457200" indent="-274320">
              <a:buFont typeface="Wingdings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latin typeface="Verdana"/>
                <a:cs typeface="Verdana"/>
              </a:rPr>
              <a:t>Developed with </a:t>
            </a:r>
            <a:r>
              <a:rPr lang="en-US" sz="2400" dirty="0">
                <a:solidFill>
                  <a:srgbClr val="FFFFFF"/>
                </a:solidFill>
                <a:latin typeface="Verdana"/>
                <a:cs typeface="Verdana"/>
              </a:rPr>
              <a:t>funding from </a:t>
            </a:r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</a:br>
            <a: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  <a:t>SB70, AB1133</a:t>
            </a:r>
            <a:br>
              <a:rPr lang="en-US" sz="2400" dirty="0" smtClean="0">
                <a:solidFill>
                  <a:schemeClr val="bg1"/>
                </a:solidFill>
                <a:latin typeface="Verdana"/>
                <a:cs typeface="Verdana"/>
              </a:rPr>
            </a:br>
            <a:r>
              <a:rPr lang="en-US" sz="2400" spc="-100" dirty="0" smtClean="0">
                <a:solidFill>
                  <a:schemeClr val="bg1"/>
                </a:solidFill>
                <a:latin typeface="Verdana"/>
                <a:cs typeface="Verdana"/>
              </a:rPr>
              <a:t>Irvine </a:t>
            </a:r>
            <a:r>
              <a:rPr lang="en-US" sz="2400" spc="-100" dirty="0">
                <a:solidFill>
                  <a:schemeClr val="bg1"/>
                </a:solidFill>
                <a:latin typeface="Verdana"/>
                <a:cs typeface="Verdana"/>
              </a:rPr>
              <a:t>Valley College, Fiscal Agent</a:t>
            </a:r>
            <a:endParaRPr lang="en-US" sz="2400" spc="-100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707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341" y="2624667"/>
            <a:ext cx="2550363" cy="395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2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488" y="1476962"/>
            <a:ext cx="4116815" cy="43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CN49dhJt8?fs=1&amp;hl=en_U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36073" y="779753"/>
            <a:ext cx="6977494" cy="52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7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_Power_of_A_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073" y="1678524"/>
            <a:ext cx="5749924" cy="3847276"/>
          </a:xfrm>
        </p:spPr>
      </p:pic>
    </p:spTree>
    <p:extLst>
      <p:ext uri="{BB962C8B-B14F-4D97-AF65-F5344CB8AC3E}">
        <p14:creationId xmlns:p14="http://schemas.microsoft.com/office/powerpoint/2010/main" val="149007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tivity-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89" y="0"/>
            <a:ext cx="9508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5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0106" y="2672740"/>
            <a:ext cx="530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rebuchet MS"/>
                <a:cs typeface="Trebuchet MS"/>
              </a:rPr>
              <a:t>What’s Next?</a:t>
            </a:r>
            <a:endParaRPr lang="en-US" sz="48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674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7268" y="1808970"/>
            <a:ext cx="530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rebuchet MS"/>
                <a:cs typeface="Trebuchet MS"/>
              </a:rPr>
              <a:t>Contact Us</a:t>
            </a:r>
            <a:endParaRPr lang="en-US" sz="48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9134" y="2985015"/>
            <a:ext cx="4583532" cy="307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200" dirty="0" smtClean="0">
                <a:solidFill>
                  <a:schemeClr val="bg1"/>
                </a:solidFill>
                <a:latin typeface="Trebuchet MS"/>
                <a:cs typeface="Trebuchet MS"/>
              </a:rPr>
              <a:t>Susan Coleman</a:t>
            </a:r>
          </a:p>
          <a:p>
            <a:pPr algn="ctr">
              <a:lnSpc>
                <a:spcPts val="36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scoleman@occ.cccd.edu</a:t>
            </a:r>
            <a:endParaRPr lang="en-US" sz="2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>
              <a:lnSpc>
                <a:spcPts val="3600"/>
              </a:lnSpc>
            </a:pPr>
            <a:endParaRPr lang="en-US" sz="36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>
              <a:lnSpc>
                <a:spcPts val="3600"/>
              </a:lnSpc>
            </a:pPr>
            <a:r>
              <a:rPr lang="en-US" sz="3600" dirty="0" smtClean="0">
                <a:solidFill>
                  <a:schemeClr val="bg1"/>
                </a:solidFill>
                <a:latin typeface="Trebuchet MS"/>
                <a:cs typeface="Trebuchet MS"/>
              </a:rPr>
              <a:t>Rita Jones</a:t>
            </a:r>
          </a:p>
          <a:p>
            <a:pPr algn="ctr">
              <a:lnSpc>
                <a:spcPts val="4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rjones@occ.cccd.edu</a:t>
            </a:r>
            <a:endParaRPr lang="en-US" sz="2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674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C-File Fold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55" y="0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 Map Ins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971"/>
            <a:ext cx="9144000" cy="70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 Map Outs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1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e Map Graphic-150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5" y="259582"/>
            <a:ext cx="8148834" cy="63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33" y="2048707"/>
            <a:ext cx="5381323" cy="2793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74320">
              <a:buFont typeface="Wingdings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latin typeface="Verdana"/>
                <a:cs typeface="Verdana"/>
              </a:rPr>
              <a:t>5 “Get” Sections — 39 Lessons</a:t>
            </a:r>
          </a:p>
          <a:p>
            <a:pPr marL="457200" indent="-274320">
              <a:buFont typeface="Wingdings" charset="2"/>
              <a:buChar char="§"/>
            </a:pPr>
            <a:endParaRPr lang="en-US" sz="2400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457200" indent="-274320">
              <a:buFont typeface="Wingdings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latin typeface="Verdana"/>
                <a:cs typeface="Verdana"/>
              </a:rPr>
              <a:t>Hot Tips — 120 Tips</a:t>
            </a:r>
          </a:p>
          <a:p>
            <a:pPr marL="457200" indent="-274320">
              <a:buFont typeface="Wingdings" charset="2"/>
              <a:buChar char="§"/>
            </a:pPr>
            <a:endParaRPr lang="en-US" sz="2400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457200" indent="-274320">
              <a:lnSpc>
                <a:spcPts val="32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latin typeface="Verdana"/>
                <a:cs typeface="Verdana"/>
              </a:rPr>
              <a:t>Cool Connections — database with </a:t>
            </a:r>
            <a:r>
              <a:rPr lang="en-US" sz="2400" spc="-100" dirty="0" smtClean="0">
                <a:solidFill>
                  <a:srgbClr val="FFFFFF"/>
                </a:solidFill>
                <a:latin typeface="Verdana"/>
                <a:cs typeface="Verdana"/>
              </a:rPr>
              <a:t>hundreds of Professional Associations</a:t>
            </a:r>
          </a:p>
        </p:txBody>
      </p:sp>
    </p:spTree>
    <p:extLst>
      <p:ext uri="{BB962C8B-B14F-4D97-AF65-F5344CB8AC3E}">
        <p14:creationId xmlns:p14="http://schemas.microsoft.com/office/powerpoint/2010/main" val="6257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6255</TotalTime>
  <Words>1393</Words>
  <Application>Microsoft Office PowerPoint</Application>
  <PresentationFormat>On-screen Show (4:3)</PresentationFormat>
  <Paragraphs>117</Paragraphs>
  <Slides>37</Slides>
  <Notes>37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Graphic Edge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Kristy Lauria</dc:creator>
  <cp:lastModifiedBy>Chris Pitchess</cp:lastModifiedBy>
  <cp:revision>121</cp:revision>
  <cp:lastPrinted>2011-02-22T23:01:50Z</cp:lastPrinted>
  <dcterms:created xsi:type="dcterms:W3CDTF">2011-02-16T23:33:35Z</dcterms:created>
  <dcterms:modified xsi:type="dcterms:W3CDTF">2011-02-23T16:49:42Z</dcterms:modified>
</cp:coreProperties>
</file>